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068175" cy="10287000"/>
  <p:notesSz cx="10287000" cy="1206817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brand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rand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449580"/>
            <a:ext cx="111027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GUIDE — DELETE OR SKIP THIS PAGE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830580"/>
            <a:ext cx="11102721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42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Your screen, your deck</a:t>
            </a:r>
            <a:endParaRPr lang="en-US" sz="4200" dirty="0"/>
          </a:p>
        </p:txBody>
      </p:sp>
      <p:sp>
        <p:nvSpPr>
          <p:cNvPr id="4" name="Shape 2"/>
          <p:cNvSpPr/>
          <p:nvPr/>
        </p:nvSpPr>
        <p:spPr>
          <a:xfrm>
            <a:off x="2703271" y="1744980"/>
            <a:ext cx="6661633" cy="3747168"/>
          </a:xfrm>
          <a:prstGeom prst="roundRect">
            <a:avLst>
              <a:gd name="adj" fmla="val 2542"/>
            </a:avLst>
          </a:prstGeom>
          <a:solidFill>
            <a:srgbClr val="062C2A"/>
          </a:solidFill>
          <a:ln w="1905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4968226" y="1744980"/>
            <a:ext cx="4396678" cy="3747168"/>
          </a:xfrm>
          <a:prstGeom prst="rect">
            <a:avLst/>
          </a:prstGeom>
          <a:solidFill>
            <a:srgbClr val="F5B82E">
              <a:alpha val="18000"/>
            </a:srgbClr>
          </a:solidFill>
          <a:ln w="19050">
            <a:solidFill>
              <a:srgbClr val="F5B82E"/>
            </a:solidFill>
            <a:prstDash val="dash"/>
          </a:ln>
        </p:spPr>
      </p:sp>
      <p:sp>
        <p:nvSpPr>
          <p:cNvPr id="6" name="Text 4"/>
          <p:cNvSpPr/>
          <p:nvPr/>
        </p:nvSpPr>
        <p:spPr>
          <a:xfrm>
            <a:off x="4968226" y="1744980"/>
            <a:ext cx="4396678" cy="374716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650" b="1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pages fill this area</a:t>
            </a:r>
            <a:endParaRPr lang="en-US" sz="1650" dirty="0"/>
          </a:p>
        </p:txBody>
      </p:sp>
      <p:sp>
        <p:nvSpPr>
          <p:cNvPr id="7" name="Shape 5"/>
          <p:cNvSpPr/>
          <p:nvPr/>
        </p:nvSpPr>
        <p:spPr>
          <a:xfrm>
            <a:off x="2703271" y="1744980"/>
            <a:ext cx="2264955" cy="3747168"/>
          </a:xfrm>
          <a:prstGeom prst="rect">
            <a:avLst/>
          </a:prstGeom>
          <a:solidFill>
            <a:srgbClr val="FFFFFF">
              <a:alpha val="8000"/>
            </a:srgbClr>
          </a:solidFill>
          <a:ln w="1270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8" name="Text 6"/>
          <p:cNvSpPr/>
          <p:nvPr/>
        </p:nvSpPr>
        <p:spPr>
          <a:xfrm>
            <a:off x="2884468" y="1819923"/>
            <a:ext cx="1902562" cy="337245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050" b="1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WeMasjid draws this live</a:t>
            </a:r>
            <a:endParaRPr lang="en-US" sz="1050" dirty="0"/>
          </a:p>
        </p:txBody>
      </p:sp>
      <p:sp>
        <p:nvSpPr>
          <p:cNvPr id="9" name="Text 7"/>
          <p:cNvSpPr/>
          <p:nvPr/>
        </p:nvSpPr>
        <p:spPr>
          <a:xfrm>
            <a:off x="2929767" y="2119697"/>
            <a:ext cx="1811964" cy="599547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25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12:34</a:t>
            </a:r>
            <a:endParaRPr lang="en-US" sz="2250" dirty="0"/>
          </a:p>
        </p:txBody>
      </p:sp>
      <p:sp>
        <p:nvSpPr>
          <p:cNvPr id="10" name="Text 8"/>
          <p:cNvSpPr/>
          <p:nvPr/>
        </p:nvSpPr>
        <p:spPr>
          <a:xfrm>
            <a:off x="2975066" y="2794187"/>
            <a:ext cx="1041879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Fajr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4016945" y="2794187"/>
            <a:ext cx="679487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06:10</a:t>
            </a:r>
            <a:endParaRPr lang="en-US" sz="1050" dirty="0"/>
          </a:p>
        </p:txBody>
      </p:sp>
      <p:sp>
        <p:nvSpPr>
          <p:cNvPr id="12" name="Text 10"/>
          <p:cNvSpPr/>
          <p:nvPr/>
        </p:nvSpPr>
        <p:spPr>
          <a:xfrm>
            <a:off x="2975066" y="3218866"/>
            <a:ext cx="1041879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Sunrise</a:t>
            </a:r>
            <a:endParaRPr lang="en-US" sz="1050" dirty="0"/>
          </a:p>
        </p:txBody>
      </p:sp>
      <p:sp>
        <p:nvSpPr>
          <p:cNvPr id="13" name="Text 11"/>
          <p:cNvSpPr/>
          <p:nvPr/>
        </p:nvSpPr>
        <p:spPr>
          <a:xfrm>
            <a:off x="4016945" y="3218866"/>
            <a:ext cx="679487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07:40</a:t>
            </a:r>
            <a:endParaRPr lang="en-US" sz="1050" dirty="0"/>
          </a:p>
        </p:txBody>
      </p:sp>
      <p:sp>
        <p:nvSpPr>
          <p:cNvPr id="14" name="Text 12"/>
          <p:cNvSpPr/>
          <p:nvPr/>
        </p:nvSpPr>
        <p:spPr>
          <a:xfrm>
            <a:off x="2975066" y="3643545"/>
            <a:ext cx="1041879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Dhuhr</a:t>
            </a:r>
            <a:endParaRPr lang="en-US" sz="1050" dirty="0"/>
          </a:p>
        </p:txBody>
      </p:sp>
      <p:sp>
        <p:nvSpPr>
          <p:cNvPr id="15" name="Text 13"/>
          <p:cNvSpPr/>
          <p:nvPr/>
        </p:nvSpPr>
        <p:spPr>
          <a:xfrm>
            <a:off x="4016945" y="3643545"/>
            <a:ext cx="679487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12:20</a:t>
            </a:r>
            <a:endParaRPr lang="en-US" sz="1050" dirty="0"/>
          </a:p>
        </p:txBody>
      </p:sp>
      <p:sp>
        <p:nvSpPr>
          <p:cNvPr id="16" name="Text 14"/>
          <p:cNvSpPr/>
          <p:nvPr/>
        </p:nvSpPr>
        <p:spPr>
          <a:xfrm>
            <a:off x="2975066" y="4068224"/>
            <a:ext cx="1041879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Asr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4016945" y="4068224"/>
            <a:ext cx="679487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15:05</a:t>
            </a:r>
            <a:endParaRPr lang="en-US" sz="1050" dirty="0"/>
          </a:p>
        </p:txBody>
      </p:sp>
      <p:sp>
        <p:nvSpPr>
          <p:cNvPr id="18" name="Text 16"/>
          <p:cNvSpPr/>
          <p:nvPr/>
        </p:nvSpPr>
        <p:spPr>
          <a:xfrm>
            <a:off x="2975066" y="4492903"/>
            <a:ext cx="1041879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Maghrib</a:t>
            </a:r>
            <a:endParaRPr lang="en-US" sz="1050" dirty="0"/>
          </a:p>
        </p:txBody>
      </p:sp>
      <p:sp>
        <p:nvSpPr>
          <p:cNvPr id="19" name="Text 17"/>
          <p:cNvSpPr/>
          <p:nvPr/>
        </p:nvSpPr>
        <p:spPr>
          <a:xfrm>
            <a:off x="4016945" y="4492903"/>
            <a:ext cx="679487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17:32</a:t>
            </a:r>
            <a:endParaRPr lang="en-US" sz="1050" dirty="0"/>
          </a:p>
        </p:txBody>
      </p:sp>
      <p:sp>
        <p:nvSpPr>
          <p:cNvPr id="20" name="Text 18"/>
          <p:cNvSpPr/>
          <p:nvPr/>
        </p:nvSpPr>
        <p:spPr>
          <a:xfrm>
            <a:off x="2975066" y="4917583"/>
            <a:ext cx="1041879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Isha</a:t>
            </a:r>
            <a:endParaRPr lang="en-US" sz="1050" dirty="0"/>
          </a:p>
        </p:txBody>
      </p:sp>
      <p:sp>
        <p:nvSpPr>
          <p:cNvPr id="21" name="Text 19"/>
          <p:cNvSpPr/>
          <p:nvPr/>
        </p:nvSpPr>
        <p:spPr>
          <a:xfrm>
            <a:off x="4016945" y="4917583"/>
            <a:ext cx="679487" cy="424679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r" indent="0" marL="0">
              <a:buNone/>
            </a:pPr>
            <a:r>
              <a:rPr lang="en-US" sz="10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19:15</a:t>
            </a:r>
            <a:endParaRPr lang="en-US" sz="1050" dirty="0"/>
          </a:p>
        </p:txBody>
      </p:sp>
      <p:sp>
        <p:nvSpPr>
          <p:cNvPr id="22" name="Text 20"/>
          <p:cNvSpPr/>
          <p:nvPr/>
        </p:nvSpPr>
        <p:spPr>
          <a:xfrm>
            <a:off x="482727" y="5739798"/>
            <a:ext cx="11102721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Muted = WeMasjid draws it live — prayer times · Jumu'ah · clock · dates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1370945" y="6158898"/>
            <a:ext cx="9326286" cy="314512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Edit here — it appears on your screens within ~10 minutes (or press Sync now in WeMasjid → Slides).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Right-click a page → Skip slide to take it off the screens without deleting it.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Keep this page size (File → Page setup) so nothing is cropped.</a:t>
            </a:r>
            <a:endParaRPr lang="en-US" sz="1650" dirty="0"/>
          </a:p>
          <a:p>
            <a:pPr algn="l" marL="342900" indent="-342900">
              <a:lnSpc>
                <a:spcPct val="125000"/>
              </a:lnSpc>
              <a:spcAft>
                <a:spcPts val="700"/>
              </a:spcAft>
              <a:buSzPct val="100000"/>
              <a:buChar char="•"/>
            </a:pPr>
            <a:r>
              <a:rPr lang="en-US" sz="165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Duplicate a page to make a new one — the layouts are tuned for TVs.</a:t>
            </a:r>
            <a:endParaRPr lang="en-US" sz="1650" dirty="0"/>
          </a:p>
        </p:txBody>
      </p:sp>
      <p:sp>
        <p:nvSpPr>
          <p:cNvPr id="24" name="Text 22"/>
          <p:cNvSpPr/>
          <p:nvPr/>
        </p:nvSpPr>
        <p:spPr>
          <a:xfrm>
            <a:off x="482727" y="9437370"/>
            <a:ext cx="1110272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95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WeMasjid</a:t>
            </a:r>
            <a:pPr algn="ctr" indent="0" marL="0">
              <a:buNone/>
            </a:pPr>
            <a:r>
              <a:rPr lang="en-US" sz="13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  Board layout — the panel beside the prayer times (most masajid).</a:t>
            </a:r>
            <a:endParaRPr lang="en-US" sz="19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3238500"/>
            <a:ext cx="111027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ANNOUNCEMENT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3733800"/>
            <a:ext cx="111027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Announcement title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891088" y="504825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1370945" y="5410200"/>
            <a:ext cx="9326286" cy="47320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Prayer-room works start Monday — the women's section moves to the first floor for two weeks. Please follow the signs and ask a steward if you need help.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2762250"/>
            <a:ext cx="111027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EVENT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3257550"/>
            <a:ext cx="111027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Sisters' tajweed circle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891088" y="45720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3081338" y="5010150"/>
            <a:ext cx="5905500" cy="685800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6" name="Text 4"/>
          <p:cNvSpPr/>
          <p:nvPr/>
        </p:nvSpPr>
        <p:spPr>
          <a:xfrm>
            <a:off x="3081338" y="5010150"/>
            <a:ext cx="59055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25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Saturdays · 10:30 am</a:t>
            </a:r>
            <a:endParaRPr lang="en-US" sz="2250" dirty="0"/>
          </a:p>
        </p:txBody>
      </p:sp>
      <p:sp>
        <p:nvSpPr>
          <p:cNvPr id="7" name="Text 5"/>
          <p:cNvSpPr/>
          <p:nvPr/>
        </p:nvSpPr>
        <p:spPr>
          <a:xfrm>
            <a:off x="482727" y="5924550"/>
            <a:ext cx="11102721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Main prayer hall</a:t>
            </a:r>
            <a:endParaRPr lang="en-US" sz="2100" dirty="0"/>
          </a:p>
        </p:txBody>
      </p:sp>
      <p:sp>
        <p:nvSpPr>
          <p:cNvPr id="8" name="Text 6"/>
          <p:cNvSpPr/>
          <p:nvPr/>
        </p:nvSpPr>
        <p:spPr>
          <a:xfrm>
            <a:off x="1592999" y="6496050"/>
            <a:ext cx="8882177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Weekly circle for all levels — bring a mushaf.</a:t>
            </a:r>
            <a:endParaRPr lang="en-US" sz="1800" dirty="0"/>
          </a:p>
          <a:p>
            <a:pPr algn="ctr" indent="0" marL="0">
              <a:lnSpc>
                <a:spcPct val="140000"/>
              </a:lnSpc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Sister Amina · sisters@yourmosque.org</a:t>
            </a:r>
            <a:endParaRPr lang="en-US" sz="1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2381250"/>
            <a:ext cx="111027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CONGREGATION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2876550"/>
            <a:ext cx="111027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Eid al-Fitr salah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82727" y="41910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Shape 3"/>
          <p:cNvSpPr/>
          <p:nvPr/>
        </p:nvSpPr>
        <p:spPr>
          <a:xfrm>
            <a:off x="482727" y="4667250"/>
            <a:ext cx="4885197" cy="1905000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482727" y="4895850"/>
            <a:ext cx="4885197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KHUTBAH</a:t>
            </a:r>
            <a:endParaRPr lang="en-US" sz="1650" dirty="0"/>
          </a:p>
        </p:txBody>
      </p:sp>
      <p:sp>
        <p:nvSpPr>
          <p:cNvPr id="7" name="Text 5"/>
          <p:cNvSpPr/>
          <p:nvPr/>
        </p:nvSpPr>
        <p:spPr>
          <a:xfrm>
            <a:off x="482727" y="5334000"/>
            <a:ext cx="4885197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8:30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8" name="Shape 6"/>
          <p:cNvSpPr/>
          <p:nvPr/>
        </p:nvSpPr>
        <p:spPr>
          <a:xfrm>
            <a:off x="6034088" y="4667250"/>
            <a:ext cx="4885197" cy="1905000"/>
          </a:xfrm>
          <a:prstGeom prst="roundRect">
            <a:avLst>
              <a:gd name="adj" fmla="val 7000"/>
            </a:avLst>
          </a:prstGeom>
          <a:solidFill>
            <a:srgbClr val="FFFFFF">
              <a:alpha val="10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6034088" y="4895850"/>
            <a:ext cx="4885197" cy="3238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650" b="1" spc="4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JAMAAT</a:t>
            </a:r>
            <a:endParaRPr lang="en-US" sz="1650" dirty="0"/>
          </a:p>
        </p:txBody>
      </p:sp>
      <p:sp>
        <p:nvSpPr>
          <p:cNvPr id="10" name="Text 8"/>
          <p:cNvSpPr/>
          <p:nvPr/>
        </p:nvSpPr>
        <p:spPr>
          <a:xfrm>
            <a:off x="6034088" y="5334000"/>
            <a:ext cx="4885197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9:00</a:t>
            </a:r>
            <a:pPr algn="ctr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 am</a:t>
            </a:r>
            <a:endParaRPr lang="en-US" sz="5700" dirty="0"/>
          </a:p>
        </p:txBody>
      </p:sp>
      <p:sp>
        <p:nvSpPr>
          <p:cNvPr id="11" name="Text 9"/>
          <p:cNvSpPr/>
          <p:nvPr/>
        </p:nvSpPr>
        <p:spPr>
          <a:xfrm>
            <a:off x="482727" y="6858000"/>
            <a:ext cx="11102721" cy="5715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buNone/>
            </a:pPr>
            <a:r>
              <a:rPr lang="en-US" sz="195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Please arrive 20 minutes early — bring your own prayer mat.</a:t>
            </a:r>
            <a:endParaRPr lang="en-US" sz="19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2476500"/>
            <a:ext cx="74451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APPEAL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2971800"/>
            <a:ext cx="74451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New wudu area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82727" y="428625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5" name="Text 3"/>
          <p:cNvSpPr/>
          <p:nvPr/>
        </p:nvSpPr>
        <p:spPr>
          <a:xfrm>
            <a:off x="482727" y="4762500"/>
            <a:ext cx="74451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8C74A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£12,400</a:t>
            </a:r>
            <a:endParaRPr lang="en-US" sz="5400" dirty="0"/>
          </a:p>
          <a:p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of £20,000 raised</a:t>
            </a:r>
            <a:endParaRPr lang="en-US" sz="5400" dirty="0"/>
          </a:p>
        </p:txBody>
      </p:sp>
      <p:sp>
        <p:nvSpPr>
          <p:cNvPr id="6" name="Shape 4"/>
          <p:cNvSpPr/>
          <p:nvPr/>
        </p:nvSpPr>
        <p:spPr>
          <a:xfrm>
            <a:off x="482727" y="6191250"/>
            <a:ext cx="7445121" cy="457200"/>
          </a:xfrm>
          <a:prstGeom prst="roundRect">
            <a:avLst>
              <a:gd name="adj" fmla="val 50000"/>
            </a:avLst>
          </a:prstGeom>
          <a:solidFill>
            <a:srgbClr val="FFFFFF">
              <a:alpha val="18000"/>
            </a:srgbClr>
          </a:solidFill>
          <a:ln/>
        </p:spPr>
      </p:sp>
      <p:sp>
        <p:nvSpPr>
          <p:cNvPr id="7" name="Shape 5"/>
          <p:cNvSpPr/>
          <p:nvPr/>
        </p:nvSpPr>
        <p:spPr>
          <a:xfrm>
            <a:off x="482727" y="6191250"/>
            <a:ext cx="4615975" cy="457200"/>
          </a:xfrm>
          <a:prstGeom prst="roundRect">
            <a:avLst>
              <a:gd name="adj" fmla="val 50000"/>
            </a:avLst>
          </a:prstGeom>
          <a:solidFill>
            <a:srgbClr val="F5B82E"/>
          </a:solidFill>
          <a:ln/>
        </p:spPr>
      </p:sp>
      <p:sp>
        <p:nvSpPr>
          <p:cNvPr id="8" name="Text 6"/>
          <p:cNvSpPr/>
          <p:nvPr/>
        </p:nvSpPr>
        <p:spPr>
          <a:xfrm>
            <a:off x="482727" y="6191250"/>
            <a:ext cx="46159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1A1400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62%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482727" y="6934200"/>
            <a:ext cx="7445121" cy="857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lnSpc>
                <a:spcPct val="125000"/>
              </a:lnSpc>
              <a:buNone/>
            </a:pPr>
            <a:r>
              <a:rPr lang="en-US" sz="18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Scan the QR or give at wemasjid.com — every pound helps.</a:t>
            </a:r>
            <a:endParaRPr lang="en-US" sz="1800" dirty="0"/>
          </a:p>
        </p:txBody>
      </p:sp>
      <p:sp>
        <p:nvSpPr>
          <p:cNvPr id="10" name="Shape 8"/>
          <p:cNvSpPr/>
          <p:nvPr/>
        </p:nvSpPr>
        <p:spPr>
          <a:xfrm>
            <a:off x="8499348" y="3543300"/>
            <a:ext cx="3086100" cy="3086100"/>
          </a:xfrm>
          <a:prstGeom prst="roundRect">
            <a:avLst>
              <a:gd name="adj" fmla="val 3704"/>
            </a:avLst>
          </a:prstGeom>
          <a:solidFill>
            <a:srgbClr val="FFFFFF"/>
          </a:solidFill>
          <a:ln/>
        </p:spPr>
      </p:sp>
      <p:sp>
        <p:nvSpPr>
          <p:cNvPr id="11" name="Text 9"/>
          <p:cNvSpPr/>
          <p:nvPr/>
        </p:nvSpPr>
        <p:spPr>
          <a:xfrm>
            <a:off x="8499348" y="3543300"/>
            <a:ext cx="3086100" cy="30861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800" b="1" dirty="0">
                <a:solidFill>
                  <a:srgbClr val="0F4A4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Your QR here</a:t>
            </a:r>
            <a:endParaRPr lang="en-US" sz="1800" dirty="0"/>
          </a:p>
        </p:txBody>
      </p:sp>
      <p:sp>
        <p:nvSpPr>
          <p:cNvPr id="12" name="Text 10"/>
          <p:cNvSpPr/>
          <p:nvPr/>
        </p:nvSpPr>
        <p:spPr>
          <a:xfrm>
            <a:off x="8499348" y="6762750"/>
            <a:ext cx="3086100" cy="66675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algn="ctr" indent="0" marL="0">
              <a:buNone/>
            </a:pPr>
            <a:r>
              <a:rPr lang="en-US" sz="1275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Funds &amp; QR → download the fund QR and paste it here</a:t>
            </a:r>
            <a:endParaRPr lang="en-US" sz="1275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82727" y="411480"/>
            <a:ext cx="11102721" cy="8092440"/>
          </a:xfrm>
          <a:prstGeom prst="roundRect">
            <a:avLst>
              <a:gd name="adj" fmla="val 1648"/>
            </a:avLst>
          </a:prstGeom>
          <a:solidFill>
            <a:srgbClr val="FFFFFF">
              <a:alpha val="10000"/>
            </a:srgbClr>
          </a:solidFill>
          <a:ln w="19050">
            <a:solidFill>
              <a:srgbClr val="FFFFFF">
                <a:alpha val="55000"/>
              </a:srgbClr>
            </a:solidFill>
            <a:prstDash val="dash"/>
          </a:ln>
        </p:spPr>
      </p:sp>
      <p:sp>
        <p:nvSpPr>
          <p:cNvPr id="3" name="Text 1"/>
          <p:cNvSpPr/>
          <p:nvPr/>
        </p:nvSpPr>
        <p:spPr>
          <a:xfrm>
            <a:off x="482727" y="411480"/>
            <a:ext cx="11102721" cy="8092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2100" i="1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Replace with your photo</a:t>
            </a:r>
            <a:endParaRPr lang="en-US" sz="2100" dirty="0"/>
          </a:p>
        </p:txBody>
      </p:sp>
      <p:sp>
        <p:nvSpPr>
          <p:cNvPr id="4" name="Shape 2"/>
          <p:cNvSpPr/>
          <p:nvPr/>
        </p:nvSpPr>
        <p:spPr>
          <a:xfrm>
            <a:off x="482727" y="8732520"/>
            <a:ext cx="11102721" cy="1143000"/>
          </a:xfrm>
          <a:prstGeom prst="roundRect">
            <a:avLst>
              <a:gd name="adj" fmla="val 11667"/>
            </a:avLst>
          </a:prstGeom>
          <a:solidFill>
            <a:srgbClr val="062C2A">
              <a:alpha val="85000"/>
            </a:srgbClr>
          </a:solidFill>
          <a:ln/>
        </p:spPr>
      </p:sp>
      <p:sp>
        <p:nvSpPr>
          <p:cNvPr id="5" name="Text 3"/>
          <p:cNvSpPr/>
          <p:nvPr/>
        </p:nvSpPr>
        <p:spPr>
          <a:xfrm>
            <a:off x="825627" y="8732520"/>
            <a:ext cx="10416921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2100" b="1" dirty="0">
                <a:solidFill>
                  <a:srgbClr val="FFFFF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Caption goes here — </a:t>
            </a:r>
            <a:pPr algn="l" indent="0" marL="0">
              <a:buNone/>
            </a:pPr>
            <a:r>
              <a:rPr lang="en-US" sz="21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e.g. our iftar night last Ramadan</a:t>
            </a:r>
            <a:endParaRPr lang="en-US" sz="21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259917" y="3381375"/>
            <a:ext cx="9548340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3900" dirty="0">
                <a:solidFill>
                  <a:srgbClr val="F8C74A"/>
                </a:solidFill>
                <a:latin typeface="Amiri" pitchFamily="34" charset="0"/>
                <a:ea typeface="Amiri" pitchFamily="34" charset="-122"/>
                <a:cs typeface="Amiri" pitchFamily="34" charset="-120"/>
              </a:rPr>
              <a:t>رَبَّنَا تَقَبَّلْ مِنَّا إِنَّكَ أَنتَ السَّمِيعُ الْعَلِيمُ</a:t>
            </a:r>
            <a:endParaRPr lang="en-US" sz="3900" dirty="0"/>
          </a:p>
        </p:txBody>
      </p:sp>
      <p:sp>
        <p:nvSpPr>
          <p:cNvPr id="3" name="Shape 1"/>
          <p:cNvSpPr/>
          <p:nvPr/>
        </p:nvSpPr>
        <p:spPr>
          <a:xfrm>
            <a:off x="4891088" y="4714875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259917" y="5057775"/>
            <a:ext cx="9548340" cy="12382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2550" i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“Our Lord, accept this from us — You are the All-Hearing, the All-Knowing.”</a:t>
            </a:r>
            <a:endParaRPr lang="en-US" sz="2550" dirty="0"/>
          </a:p>
        </p:txBody>
      </p:sp>
      <p:sp>
        <p:nvSpPr>
          <p:cNvPr id="5" name="Text 3"/>
          <p:cNvSpPr/>
          <p:nvPr/>
        </p:nvSpPr>
        <p:spPr>
          <a:xfrm>
            <a:off x="1259917" y="6429375"/>
            <a:ext cx="954834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 indent="0" marL="0">
              <a:buNone/>
            </a:pPr>
            <a:r>
              <a:rPr lang="en-US" sz="1500" b="1" spc="400" kern="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QUR'AN 2:127</a:t>
            </a:r>
            <a:endParaRPr lang="en-US" sz="15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2047875"/>
            <a:ext cx="111027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THIS WEEK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2543175"/>
            <a:ext cx="111027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Weekly programme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82727" y="3857625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82727" y="4429125"/>
          <a:ext cx="11102721" cy="914400"/>
        </p:xfrm>
        <a:graphic>
          <a:graphicData uri="http://schemas.openxmlformats.org/drawingml/2006/table">
            <a:tbl>
              <a:tblPr/>
              <a:tblGrid>
                <a:gridCol w="2664653"/>
                <a:gridCol w="2886707"/>
                <a:gridCol w="5551360"/>
              </a:tblGrid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Mon–Thu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Maghrib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Qur'an circle — all levels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Jumu'ah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Youth club · ages 11–16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Saturday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10:30 am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Sisters' tajweed circle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9144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A9C4B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After Fajr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Breakfast + short reminder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91440" marR="91440" marT="91440" marB="91440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82727" y="1809750"/>
            <a:ext cx="11102721" cy="3619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1950" b="1" spc="600" kern="0" dirty="0">
                <a:solidFill>
                  <a:srgbClr val="F8C74A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RAMADAN · SUHOOR · IFTAR · TARAWEEH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482727" y="2305050"/>
            <a:ext cx="11102721" cy="10477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l" indent="0" marL="0">
              <a:buNone/>
            </a:pPr>
            <a:r>
              <a:rPr lang="en-US" sz="54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Ramadan timings</a:t>
            </a:r>
            <a:endParaRPr lang="en-US" sz="5400" dirty="0"/>
          </a:p>
        </p:txBody>
      </p:sp>
      <p:sp>
        <p:nvSpPr>
          <p:cNvPr id="4" name="Shape 2"/>
          <p:cNvSpPr/>
          <p:nvPr/>
        </p:nvSpPr>
        <p:spPr>
          <a:xfrm>
            <a:off x="482727" y="36195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82727" y="4191000"/>
          <a:ext cx="11102721" cy="914400"/>
        </p:xfrm>
        <a:graphic>
          <a:graphicData uri="http://schemas.openxmlformats.org/drawingml/2006/table">
            <a:tbl>
              <a:tblPr/>
              <a:tblGrid>
                <a:gridCol w="3774925"/>
                <a:gridCol w="2442599"/>
                <a:gridCol w="2442599"/>
                <a:gridCol w="2442599"/>
              </a:tblGrid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DAY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SUHOOR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IFTAR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b="1" spc="200" kern="0" dirty="0">
                          <a:solidFill>
                            <a:srgbClr val="F8C74A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TARAWEEH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Fri 21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04:58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17:32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Sat 22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  <a:tr h="83820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Sun 23 Feb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04:54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17:36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950" dirty="0">
                          <a:solidFill>
                            <a:srgbClr val="FFFFFF"/>
                          </a:solidFill>
                          <a:latin typeface="Inter" pitchFamily="34" charset="0"/>
                          <a:ea typeface="Inter" pitchFamily="34" charset="-122"/>
                          <a:cs typeface="Inter" pitchFamily="34" charset="-120"/>
                        </a:rPr>
                        <a:t>19:15</a:t>
                      </a:r>
                      <a:endParaRPr lang="en-US" sz="1950" dirty="0">
                        <a:latin typeface="Inter" charset="0"/>
                        <a:ea typeface="Inter" charset="0"/>
                        <a:cs typeface="Inter" charset="0"/>
                      </a:endParaRPr>
                    </a:p>
                  </a:txBody>
                  <a:tcPr marL="109728" marR="109728" marT="109728" marB="109728" anchor="ctr">
                    <a:lnL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6666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4A46">
                        <a:alpha val="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6" name="Text 3"/>
          <p:cNvSpPr/>
          <p:nvPr/>
        </p:nvSpPr>
        <p:spPr>
          <a:xfrm>
            <a:off x="482727" y="7905750"/>
            <a:ext cx="11102721" cy="47625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dirty="0">
                <a:solidFill>
                  <a:srgbClr val="A9C4BF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Iftar in the hall every evening — all welcome.</a:t>
            </a:r>
            <a:endParaRPr lang="en-US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037863" y="3524250"/>
            <a:ext cx="9992449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algn="ctr" indent="0" marL="0">
              <a:buNone/>
            </a:pPr>
            <a:r>
              <a:rPr lang="en-US" sz="5700" b="1" dirty="0">
                <a:solidFill>
                  <a:srgbClr val="FFFFFF"/>
                </a:solidFill>
                <a:latin typeface="Fraunces" pitchFamily="34" charset="0"/>
                <a:ea typeface="Fraunces" pitchFamily="34" charset="-122"/>
                <a:cs typeface="Fraunces" pitchFamily="34" charset="-120"/>
              </a:rPr>
              <a:t>Assalamu alaikum — welcome</a:t>
            </a:r>
            <a:endParaRPr lang="en-US" sz="5700" dirty="0"/>
          </a:p>
        </p:txBody>
      </p:sp>
      <p:sp>
        <p:nvSpPr>
          <p:cNvPr id="3" name="Shape 1"/>
          <p:cNvSpPr/>
          <p:nvPr/>
        </p:nvSpPr>
        <p:spPr>
          <a:xfrm>
            <a:off x="4891088" y="4953000"/>
            <a:ext cx="2286000" cy="57150"/>
          </a:xfrm>
          <a:prstGeom prst="rect">
            <a:avLst/>
          </a:prstGeom>
          <a:solidFill>
            <a:srgbClr val="F5B82E"/>
          </a:solidFill>
          <a:ln/>
        </p:spPr>
      </p:sp>
      <p:sp>
        <p:nvSpPr>
          <p:cNvPr id="4" name="Text 2"/>
          <p:cNvSpPr/>
          <p:nvPr/>
        </p:nvSpPr>
        <p:spPr>
          <a:xfrm>
            <a:off x="1592999" y="5295900"/>
            <a:ext cx="8882177" cy="378561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 indent="0" marL="0">
              <a:lnSpc>
                <a:spcPct val="125000"/>
              </a:lnSpc>
              <a:buNone/>
            </a:pPr>
            <a:r>
              <a:rPr lang="en-US" sz="2400" dirty="0">
                <a:solidFill>
                  <a:srgbClr val="F3F7F6"/>
                </a:solidFill>
                <a:latin typeface="Inter" pitchFamily="34" charset="0"/>
                <a:ea typeface="Inter" pitchFamily="34" charset="-122"/>
                <a:cs typeface="Inter" pitchFamily="34" charset="-120"/>
              </a:rPr>
              <a:t>Thank you for praying with us today. Please remember the masjid in your du'as — and switch your phone to silent.</a:t>
            </a:r>
            <a:endParaRPr lang="en-US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WeMasjid</dc:creator>
  <cp:lastModifiedBy>WeMasjid</cp:lastModifiedBy>
  <cp:revision>1</cp:revision>
  <dcterms:created xsi:type="dcterms:W3CDTF">2026-11-06T12:58:35Z</dcterms:created>
  <dcterms:modified xsi:type="dcterms:W3CDTF">2026-11-06T12:58:35Z</dcterms:modified>
</cp:coreProperties>
</file>